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6" r:id="rId5"/>
    <p:sldId id="267" r:id="rId6"/>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1"/>
    <a:srgbClr val="167AC2"/>
    <a:srgbClr val="E6E6E6"/>
    <a:srgbClr val="1777AA"/>
    <a:srgbClr val="00407A"/>
    <a:srgbClr val="968679"/>
    <a:srgbClr val="AB9887"/>
    <a:srgbClr val="D9E2F3"/>
    <a:srgbClr val="548D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1" d="100"/>
          <a:sy n="71" d="100"/>
        </p:scale>
        <p:origin x="300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55DC0C0-4192-4B36-BC7D-E0D9135CABE9}" type="datetimeFigureOut">
              <a:rPr lang="es-ES" smtClean="0"/>
              <a:t>11/04/2023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397907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5DC0C0-4192-4B36-BC7D-E0D9135CABE9}" type="datetimeFigureOut">
              <a:rPr lang="es-ES" smtClean="0"/>
              <a:t>11/04/2023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78600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5DC0C0-4192-4B36-BC7D-E0D9135CABE9}" type="datetimeFigureOut">
              <a:rPr lang="es-ES" smtClean="0"/>
              <a:t>11/04/2023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391891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5DC0C0-4192-4B36-BC7D-E0D9135CABE9}" type="datetimeFigureOut">
              <a:rPr lang="es-ES" smtClean="0"/>
              <a:t>11/04/2023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3826853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55DC0C0-4192-4B36-BC7D-E0D9135CABE9}" type="datetimeFigureOut">
              <a:rPr lang="es-ES" smtClean="0"/>
              <a:t>11/04/2023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2795895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55DC0C0-4192-4B36-BC7D-E0D9135CABE9}" type="datetimeFigureOut">
              <a:rPr lang="es-ES" smtClean="0"/>
              <a:t>11/04/2023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1496615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s-ES"/>
              <a:t>Haga clic para modificar los estilos de texto del patrón</a:t>
            </a:r>
          </a:p>
        </p:txBody>
      </p:sp>
      <p:sp>
        <p:nvSpPr>
          <p:cNvPr id="4" name="Content Placeholder 3"/>
          <p:cNvSpPr>
            <a:spLocks noGrp="1"/>
          </p:cNvSpPr>
          <p:nvPr>
            <p:ph sz="half" idx="2"/>
          </p:nvPr>
        </p:nvSpPr>
        <p:spPr>
          <a:xfrm>
            <a:off x="520713" y="3905482"/>
            <a:ext cx="3198096" cy="574437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s-ES"/>
              <a:t>Haga clic para modificar los estilos de texto del patrón</a:t>
            </a:r>
          </a:p>
        </p:txBody>
      </p:sp>
      <p:sp>
        <p:nvSpPr>
          <p:cNvPr id="6" name="Content Placeholder 5"/>
          <p:cNvSpPr>
            <a:spLocks noGrp="1"/>
          </p:cNvSpPr>
          <p:nvPr>
            <p:ph sz="quarter" idx="4"/>
          </p:nvPr>
        </p:nvSpPr>
        <p:spPr>
          <a:xfrm>
            <a:off x="3827086" y="3905482"/>
            <a:ext cx="3213847" cy="574437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55DC0C0-4192-4B36-BC7D-E0D9135CABE9}" type="datetimeFigureOut">
              <a:rPr lang="es-ES" smtClean="0"/>
              <a:t>11/04/2023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261315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55DC0C0-4192-4B36-BC7D-E0D9135CABE9}" type="datetimeFigureOut">
              <a:rPr lang="es-ES" smtClean="0"/>
              <a:t>11/04/2023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4009485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5DC0C0-4192-4B36-BC7D-E0D9135CABE9}" type="datetimeFigureOut">
              <a:rPr lang="es-ES" smtClean="0"/>
              <a:t>11/04/2023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2779813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s-ES"/>
              <a:t>Haga clic para modificar el estilo de título del patrón</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55DC0C0-4192-4B36-BC7D-E0D9135CABE9}" type="datetimeFigureOut">
              <a:rPr lang="es-ES" smtClean="0"/>
              <a:t>11/04/2023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160649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55DC0C0-4192-4B36-BC7D-E0D9135CABE9}" type="datetimeFigureOut">
              <a:rPr lang="es-ES" smtClean="0"/>
              <a:t>11/04/2023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89819B-B7A2-4986-B1D8-79E7BBA53A53}" type="slidenum">
              <a:rPr lang="es-ES" smtClean="0"/>
              <a:t>‹Nº›</a:t>
            </a:fld>
            <a:endParaRPr lang="es-ES"/>
          </a:p>
        </p:txBody>
      </p:sp>
    </p:spTree>
    <p:extLst>
      <p:ext uri="{BB962C8B-B14F-4D97-AF65-F5344CB8AC3E}">
        <p14:creationId xmlns:p14="http://schemas.microsoft.com/office/powerpoint/2010/main" val="2943239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A55DC0C0-4192-4B36-BC7D-E0D9135CABE9}" type="datetimeFigureOut">
              <a:rPr lang="es-ES" smtClean="0"/>
              <a:t>11/04/2023</a:t>
            </a:fld>
            <a:endParaRPr lang="es-E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8A89819B-B7A2-4986-B1D8-79E7BBA53A53}" type="slidenum">
              <a:rPr lang="es-ES" smtClean="0"/>
              <a:t>‹Nº›</a:t>
            </a:fld>
            <a:endParaRPr lang="es-ES"/>
          </a:p>
        </p:txBody>
      </p:sp>
    </p:spTree>
    <p:extLst>
      <p:ext uri="{BB962C8B-B14F-4D97-AF65-F5344CB8AC3E}">
        <p14:creationId xmlns:p14="http://schemas.microsoft.com/office/powerpoint/2010/main" val="22655372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194C8167-7CD6-4BC4-9445-DC513E97BF97}"/>
              </a:ext>
            </a:extLst>
          </p:cNvPr>
          <p:cNvPicPr>
            <a:picLocks noChangeAspect="1"/>
          </p:cNvPicPr>
          <p:nvPr/>
        </p:nvPicPr>
        <p:blipFill rotWithShape="1">
          <a:blip r:embed="rId2">
            <a:extLst>
              <a:ext uri="{28A0092B-C50C-407E-A947-70E740481C1C}">
                <a14:useLocalDpi xmlns:a14="http://schemas.microsoft.com/office/drawing/2010/main" val="0"/>
              </a:ext>
            </a:extLst>
          </a:blip>
          <a:srcRect l="2585" t="2972" r="2154" b="-1"/>
          <a:stretch/>
        </p:blipFill>
        <p:spPr>
          <a:xfrm>
            <a:off x="-13447" y="0"/>
            <a:ext cx="7573121" cy="5259631"/>
          </a:xfrm>
          <a:prstGeom prst="rect">
            <a:avLst/>
          </a:prstGeom>
        </p:spPr>
      </p:pic>
      <p:sp>
        <p:nvSpPr>
          <p:cNvPr id="5" name="Rectángulo 4">
            <a:extLst>
              <a:ext uri="{FF2B5EF4-FFF2-40B4-BE49-F238E27FC236}">
                <a16:creationId xmlns:a16="http://schemas.microsoft.com/office/drawing/2014/main" id="{DDC94FB0-3D44-4B68-924C-EA1BC2988CF2}"/>
              </a:ext>
            </a:extLst>
          </p:cNvPr>
          <p:cNvSpPr/>
          <p:nvPr/>
        </p:nvSpPr>
        <p:spPr>
          <a:xfrm>
            <a:off x="-1" y="5251864"/>
            <a:ext cx="7573121" cy="154767"/>
          </a:xfrm>
          <a:prstGeom prst="rect">
            <a:avLst/>
          </a:prstGeom>
          <a:solidFill>
            <a:srgbClr val="548D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a:extLst>
              <a:ext uri="{FF2B5EF4-FFF2-40B4-BE49-F238E27FC236}">
                <a16:creationId xmlns:a16="http://schemas.microsoft.com/office/drawing/2014/main" id="{63B754E0-6C79-493A-AC07-9E66BD3C18B5}"/>
              </a:ext>
            </a:extLst>
          </p:cNvPr>
          <p:cNvSpPr/>
          <p:nvPr/>
        </p:nvSpPr>
        <p:spPr>
          <a:xfrm>
            <a:off x="1435193" y="5597405"/>
            <a:ext cx="4773707" cy="1891898"/>
          </a:xfrm>
          <a:prstGeom prst="rect">
            <a:avLst/>
          </a:prstGeom>
          <a:solidFill>
            <a:srgbClr val="D9E2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uadroTexto 10">
            <a:extLst>
              <a:ext uri="{FF2B5EF4-FFF2-40B4-BE49-F238E27FC236}">
                <a16:creationId xmlns:a16="http://schemas.microsoft.com/office/drawing/2014/main" id="{722E72E4-0C72-4795-B401-1D3FD0E4AE34}"/>
              </a:ext>
            </a:extLst>
          </p:cNvPr>
          <p:cNvSpPr txBox="1"/>
          <p:nvPr/>
        </p:nvSpPr>
        <p:spPr>
          <a:xfrm>
            <a:off x="1012170" y="8118124"/>
            <a:ext cx="3105057" cy="400110"/>
          </a:xfrm>
          <a:prstGeom prst="rect">
            <a:avLst/>
          </a:prstGeom>
          <a:noFill/>
        </p:spPr>
        <p:txBody>
          <a:bodyPr wrap="square" rtlCol="0">
            <a:spAutoFit/>
          </a:bodyPr>
          <a:lstStyle/>
          <a:p>
            <a:r>
              <a:rPr lang="es-ES" sz="2000" b="1" i="0" u="none" strike="noStrike" baseline="0" dirty="0">
                <a:solidFill>
                  <a:srgbClr val="7A7A7A"/>
                </a:solidFill>
                <a:latin typeface="Verdana" panose="020B0604030504040204" pitchFamily="34" charset="0"/>
              </a:rPr>
              <a:t>Ponente: </a:t>
            </a:r>
            <a:endParaRPr lang="es-ES" sz="2000" b="1" dirty="0">
              <a:solidFill>
                <a:srgbClr val="968679"/>
              </a:solidFill>
            </a:endParaRPr>
          </a:p>
        </p:txBody>
      </p:sp>
      <p:sp>
        <p:nvSpPr>
          <p:cNvPr id="13" name="Rectángulo 12">
            <a:extLst>
              <a:ext uri="{FF2B5EF4-FFF2-40B4-BE49-F238E27FC236}">
                <a16:creationId xmlns:a16="http://schemas.microsoft.com/office/drawing/2014/main" id="{3697570D-40E2-4B8E-8964-BCCEDB48EB8A}"/>
              </a:ext>
            </a:extLst>
          </p:cNvPr>
          <p:cNvSpPr/>
          <p:nvPr/>
        </p:nvSpPr>
        <p:spPr>
          <a:xfrm>
            <a:off x="537881" y="2015308"/>
            <a:ext cx="7167283" cy="2393577"/>
          </a:xfrm>
          <a:prstGeom prst="rect">
            <a:avLst/>
          </a:prstGeom>
          <a:solidFill>
            <a:srgbClr val="D9E2F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CuadroTexto 1">
            <a:extLst>
              <a:ext uri="{FF2B5EF4-FFF2-40B4-BE49-F238E27FC236}">
                <a16:creationId xmlns:a16="http://schemas.microsoft.com/office/drawing/2014/main" id="{27D4B45B-5845-4DC2-B2BD-238E50C0AAA8}"/>
              </a:ext>
            </a:extLst>
          </p:cNvPr>
          <p:cNvSpPr txBox="1"/>
          <p:nvPr/>
        </p:nvSpPr>
        <p:spPr>
          <a:xfrm>
            <a:off x="674780" y="2216436"/>
            <a:ext cx="6884894" cy="2123658"/>
          </a:xfrm>
          <a:prstGeom prst="rect">
            <a:avLst/>
          </a:prstGeom>
          <a:noFill/>
        </p:spPr>
        <p:txBody>
          <a:bodyPr wrap="square" rtlCol="0">
            <a:spAutoFit/>
          </a:bodyPr>
          <a:lstStyle/>
          <a:p>
            <a:pPr algn="ctr"/>
            <a:r>
              <a:rPr lang="es-ES" sz="4400" b="1" dirty="0">
                <a:solidFill>
                  <a:srgbClr val="006FC1"/>
                </a:solidFill>
                <a:effectLst>
                  <a:outerShdw blurRad="38100" dist="38100" dir="2700000" algn="tl">
                    <a:srgbClr val="000000">
                      <a:alpha val="43137"/>
                    </a:srgbClr>
                  </a:outerShdw>
                </a:effectLst>
              </a:rPr>
              <a:t>Actuación en caso de incendios en aerogenerador offshore</a:t>
            </a:r>
          </a:p>
        </p:txBody>
      </p:sp>
      <p:sp>
        <p:nvSpPr>
          <p:cNvPr id="7" name="CuadroTexto 6">
            <a:extLst>
              <a:ext uri="{FF2B5EF4-FFF2-40B4-BE49-F238E27FC236}">
                <a16:creationId xmlns:a16="http://schemas.microsoft.com/office/drawing/2014/main" id="{6FBAB29A-4580-40F0-BDF2-8B192EC1F89E}"/>
              </a:ext>
            </a:extLst>
          </p:cNvPr>
          <p:cNvSpPr txBox="1"/>
          <p:nvPr/>
        </p:nvSpPr>
        <p:spPr>
          <a:xfrm>
            <a:off x="1946368" y="5665722"/>
            <a:ext cx="4773707" cy="1676741"/>
          </a:xfrm>
          <a:prstGeom prst="rect">
            <a:avLst/>
          </a:prstGeom>
          <a:noFill/>
        </p:spPr>
        <p:txBody>
          <a:bodyPr wrap="square" rtlCol="0">
            <a:spAutoFit/>
          </a:bodyPr>
          <a:lstStyle/>
          <a:p>
            <a:pPr>
              <a:lnSpc>
                <a:spcPct val="200000"/>
              </a:lnSpc>
            </a:pPr>
            <a:r>
              <a:rPr lang="es-ES" b="1" u="sng" dirty="0"/>
              <a:t>Fecha</a:t>
            </a:r>
            <a:r>
              <a:rPr lang="es-ES" dirty="0"/>
              <a:t>: Jueves 11 de Mayo 2023 </a:t>
            </a:r>
          </a:p>
          <a:p>
            <a:pPr>
              <a:lnSpc>
                <a:spcPct val="200000"/>
              </a:lnSpc>
            </a:pPr>
            <a:r>
              <a:rPr lang="es-ES" b="1" u="sng" dirty="0"/>
              <a:t>Hora</a:t>
            </a:r>
            <a:r>
              <a:rPr lang="es-ES" dirty="0"/>
              <a:t>: 11h00 (España)</a:t>
            </a:r>
          </a:p>
          <a:p>
            <a:pPr>
              <a:lnSpc>
                <a:spcPct val="200000"/>
              </a:lnSpc>
            </a:pPr>
            <a:r>
              <a:rPr lang="es-ES" b="1" u="sng" dirty="0"/>
              <a:t>Formato</a:t>
            </a:r>
            <a:r>
              <a:rPr lang="es-ES" dirty="0"/>
              <a:t>: Webinar Gratuito</a:t>
            </a:r>
          </a:p>
        </p:txBody>
      </p:sp>
      <p:sp>
        <p:nvSpPr>
          <p:cNvPr id="12" name="CuadroTexto 11">
            <a:extLst>
              <a:ext uri="{FF2B5EF4-FFF2-40B4-BE49-F238E27FC236}">
                <a16:creationId xmlns:a16="http://schemas.microsoft.com/office/drawing/2014/main" id="{77977ABB-8E80-4263-85D5-DC1C754F64E8}"/>
              </a:ext>
            </a:extLst>
          </p:cNvPr>
          <p:cNvSpPr txBox="1"/>
          <p:nvPr/>
        </p:nvSpPr>
        <p:spPr>
          <a:xfrm>
            <a:off x="415317" y="259509"/>
            <a:ext cx="4746812" cy="769441"/>
          </a:xfrm>
          <a:prstGeom prst="rect">
            <a:avLst/>
          </a:prstGeom>
          <a:noFill/>
        </p:spPr>
        <p:txBody>
          <a:bodyPr wrap="square" rtlCol="0">
            <a:spAutoFit/>
          </a:bodyPr>
          <a:lstStyle/>
          <a:p>
            <a:r>
              <a:rPr lang="es-ES" sz="4400" b="1" dirty="0">
                <a:solidFill>
                  <a:srgbClr val="006FC1"/>
                </a:solidFill>
              </a:rPr>
              <a:t>WEBINAR</a:t>
            </a:r>
          </a:p>
        </p:txBody>
      </p:sp>
      <p:sp>
        <p:nvSpPr>
          <p:cNvPr id="15" name="CuadroTexto 14">
            <a:extLst>
              <a:ext uri="{FF2B5EF4-FFF2-40B4-BE49-F238E27FC236}">
                <a16:creationId xmlns:a16="http://schemas.microsoft.com/office/drawing/2014/main" id="{8B46032D-3D3E-4744-BB2E-77D2B9C44B30}"/>
              </a:ext>
            </a:extLst>
          </p:cNvPr>
          <p:cNvSpPr txBox="1"/>
          <p:nvPr/>
        </p:nvSpPr>
        <p:spPr>
          <a:xfrm>
            <a:off x="415317" y="276313"/>
            <a:ext cx="2980764" cy="769441"/>
          </a:xfrm>
          <a:prstGeom prst="rect">
            <a:avLst/>
          </a:prstGeom>
          <a:noFill/>
        </p:spPr>
        <p:txBody>
          <a:bodyPr wrap="square" rtlCol="0">
            <a:spAutoFit/>
          </a:bodyPr>
          <a:lstStyle/>
          <a:p>
            <a:r>
              <a:rPr lang="es-ES" sz="4400" b="1" dirty="0">
                <a:solidFill>
                  <a:schemeClr val="bg1"/>
                </a:solidFill>
              </a:rPr>
              <a:t>WEBINAR</a:t>
            </a:r>
          </a:p>
        </p:txBody>
      </p:sp>
      <p:sp>
        <p:nvSpPr>
          <p:cNvPr id="32" name="Elipse 31">
            <a:extLst>
              <a:ext uri="{FF2B5EF4-FFF2-40B4-BE49-F238E27FC236}">
                <a16:creationId xmlns:a16="http://schemas.microsoft.com/office/drawing/2014/main" id="{7925C544-C741-430D-9600-A9259438CFB0}"/>
              </a:ext>
            </a:extLst>
          </p:cNvPr>
          <p:cNvSpPr/>
          <p:nvPr/>
        </p:nvSpPr>
        <p:spPr>
          <a:xfrm>
            <a:off x="4220984" y="8575067"/>
            <a:ext cx="1633476" cy="1592373"/>
          </a:xfrm>
          <a:prstGeom prst="ellipse">
            <a:avLst/>
          </a:prstGeom>
          <a:blipFill>
            <a:blip r:embed="rId3">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dirty="0"/>
          </a:p>
        </p:txBody>
      </p:sp>
      <p:sp>
        <p:nvSpPr>
          <p:cNvPr id="34" name="CuadroTexto 33">
            <a:extLst>
              <a:ext uri="{FF2B5EF4-FFF2-40B4-BE49-F238E27FC236}">
                <a16:creationId xmlns:a16="http://schemas.microsoft.com/office/drawing/2014/main" id="{548C0A39-D723-4D4A-B297-660EB956CCEA}"/>
              </a:ext>
            </a:extLst>
          </p:cNvPr>
          <p:cNvSpPr txBox="1"/>
          <p:nvPr/>
        </p:nvSpPr>
        <p:spPr>
          <a:xfrm>
            <a:off x="1012170" y="8922231"/>
            <a:ext cx="3105057" cy="892552"/>
          </a:xfrm>
          <a:prstGeom prst="rect">
            <a:avLst/>
          </a:prstGeom>
          <a:noFill/>
        </p:spPr>
        <p:txBody>
          <a:bodyPr wrap="square" rtlCol="0">
            <a:spAutoFit/>
          </a:bodyPr>
          <a:lstStyle/>
          <a:p>
            <a:r>
              <a:rPr lang="es-ES" sz="2800" b="1" dirty="0">
                <a:solidFill>
                  <a:srgbClr val="1777AA"/>
                </a:solidFill>
              </a:rPr>
              <a:t>Juan Lopez</a:t>
            </a:r>
          </a:p>
          <a:p>
            <a:r>
              <a:rPr lang="es-ES" sz="2400" dirty="0"/>
              <a:t>Director Formación</a:t>
            </a:r>
          </a:p>
        </p:txBody>
      </p:sp>
      <p:pic>
        <p:nvPicPr>
          <p:cNvPr id="9" name="Imagen 8" descr="Logotipo&#10;&#10;Descripción generada automáticamente">
            <a:extLst>
              <a:ext uri="{FF2B5EF4-FFF2-40B4-BE49-F238E27FC236}">
                <a16:creationId xmlns:a16="http://schemas.microsoft.com/office/drawing/2014/main" id="{1DE9A592-6D1B-4004-9F53-7B7AC545C1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54460" y="499581"/>
            <a:ext cx="1289898" cy="244406"/>
          </a:xfrm>
          <a:prstGeom prst="rect">
            <a:avLst/>
          </a:prstGeom>
        </p:spPr>
      </p:pic>
    </p:spTree>
    <p:extLst>
      <p:ext uri="{BB962C8B-B14F-4D97-AF65-F5344CB8AC3E}">
        <p14:creationId xmlns:p14="http://schemas.microsoft.com/office/powerpoint/2010/main" val="2887930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uadroTexto 17">
            <a:extLst>
              <a:ext uri="{FF2B5EF4-FFF2-40B4-BE49-F238E27FC236}">
                <a16:creationId xmlns:a16="http://schemas.microsoft.com/office/drawing/2014/main" id="{E6D84C8B-817C-4A02-9031-E6DEF46103B9}"/>
              </a:ext>
            </a:extLst>
          </p:cNvPr>
          <p:cNvSpPr txBox="1"/>
          <p:nvPr/>
        </p:nvSpPr>
        <p:spPr>
          <a:xfrm>
            <a:off x="251761" y="1252909"/>
            <a:ext cx="3177239" cy="3785652"/>
          </a:xfrm>
          <a:prstGeom prst="rect">
            <a:avLst/>
          </a:prstGeom>
          <a:noFill/>
        </p:spPr>
        <p:txBody>
          <a:bodyPr wrap="square" rtlCol="0">
            <a:spAutoFit/>
          </a:bodyPr>
          <a:lstStyle/>
          <a:p>
            <a:pPr algn="just"/>
            <a:r>
              <a:rPr lang="es-ES" sz="1600" dirty="0"/>
              <a:t>La eólica marina está dando sus primeros pasos en España. Uno de los más graves riesgos a los que se enfrentan los profesionales de este sector es la problemática derivada de la posibilidad de que los aerogeneradores offshore sufran un incendios en el que puedan verse involucrados los trabajadores que prestan servicio en los mismos. </a:t>
            </a:r>
          </a:p>
          <a:p>
            <a:pPr algn="just"/>
            <a:r>
              <a:rPr lang="es-ES" sz="1600" dirty="0"/>
              <a:t>Así pues , creemos interesante poner el foco en este tema de la respuesta y actuación en caso de incendio en aerogeneradores marinos que viene condicionada no</a:t>
            </a:r>
          </a:p>
        </p:txBody>
      </p:sp>
      <p:sp>
        <p:nvSpPr>
          <p:cNvPr id="19" name="CuadroTexto 18">
            <a:extLst>
              <a:ext uri="{FF2B5EF4-FFF2-40B4-BE49-F238E27FC236}">
                <a16:creationId xmlns:a16="http://schemas.microsoft.com/office/drawing/2014/main" id="{5D0681C8-DAFE-47F0-AA73-23B9E37829BA}"/>
              </a:ext>
            </a:extLst>
          </p:cNvPr>
          <p:cNvSpPr txBox="1"/>
          <p:nvPr/>
        </p:nvSpPr>
        <p:spPr>
          <a:xfrm>
            <a:off x="3530601" y="1252909"/>
            <a:ext cx="3860800" cy="3293209"/>
          </a:xfrm>
          <a:prstGeom prst="rect">
            <a:avLst/>
          </a:prstGeom>
          <a:noFill/>
        </p:spPr>
        <p:txBody>
          <a:bodyPr wrap="square" rtlCol="0">
            <a:spAutoFit/>
          </a:bodyPr>
          <a:lstStyle/>
          <a:p>
            <a:pPr algn="just"/>
            <a:r>
              <a:rPr lang="es-ES" sz="1600" dirty="0"/>
              <a:t>solo por el diseño de estas máquinas, sino también por la conceptuación de las mismas como entornos de trabajo en los que habría que analizar, evaluar y en su caso implementar ciertos sistemas de detección y extinción que puedan conjurar en sus primeros estadios un conato de incendio. Estos condicionantes  son así mismo los que definen y configuran las diversas pautas de actuación y evacuación y las posibles opciones que los trabajadores afectados pudieran adoptar en caso de un siniestro de esta índole.</a:t>
            </a:r>
          </a:p>
        </p:txBody>
      </p:sp>
      <p:sp>
        <p:nvSpPr>
          <p:cNvPr id="21" name="CuadroTexto 20">
            <a:extLst>
              <a:ext uri="{FF2B5EF4-FFF2-40B4-BE49-F238E27FC236}">
                <a16:creationId xmlns:a16="http://schemas.microsoft.com/office/drawing/2014/main" id="{073A7EB6-1F61-4EAF-880C-E59A680C3ACA}"/>
              </a:ext>
            </a:extLst>
          </p:cNvPr>
          <p:cNvSpPr txBox="1"/>
          <p:nvPr/>
        </p:nvSpPr>
        <p:spPr>
          <a:xfrm>
            <a:off x="518461" y="639388"/>
            <a:ext cx="2542239" cy="461665"/>
          </a:xfrm>
          <a:prstGeom prst="rect">
            <a:avLst/>
          </a:prstGeom>
          <a:noFill/>
        </p:spPr>
        <p:txBody>
          <a:bodyPr wrap="square" rtlCol="0">
            <a:spAutoFit/>
          </a:bodyPr>
          <a:lstStyle/>
          <a:p>
            <a:r>
              <a:rPr lang="es-ES" sz="2400" b="1" u="sng" dirty="0">
                <a:solidFill>
                  <a:srgbClr val="006FC1"/>
                </a:solidFill>
              </a:rPr>
              <a:t>Presentación</a:t>
            </a:r>
          </a:p>
        </p:txBody>
      </p:sp>
      <p:cxnSp>
        <p:nvCxnSpPr>
          <p:cNvPr id="23" name="Conector recto 22">
            <a:extLst>
              <a:ext uri="{FF2B5EF4-FFF2-40B4-BE49-F238E27FC236}">
                <a16:creationId xmlns:a16="http://schemas.microsoft.com/office/drawing/2014/main" id="{76637FB0-FB88-4ED2-ADE6-7EDCAAA8DD0E}"/>
              </a:ext>
            </a:extLst>
          </p:cNvPr>
          <p:cNvCxnSpPr>
            <a:cxnSpLocks/>
          </p:cNvCxnSpPr>
          <p:nvPr/>
        </p:nvCxnSpPr>
        <p:spPr>
          <a:xfrm>
            <a:off x="1789580" y="5372049"/>
            <a:ext cx="350632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CuadroTexto 27">
            <a:extLst>
              <a:ext uri="{FF2B5EF4-FFF2-40B4-BE49-F238E27FC236}">
                <a16:creationId xmlns:a16="http://schemas.microsoft.com/office/drawing/2014/main" id="{CB745A59-395E-4281-ABEE-A8166E70E686}"/>
              </a:ext>
            </a:extLst>
          </p:cNvPr>
          <p:cNvSpPr txBox="1"/>
          <p:nvPr/>
        </p:nvSpPr>
        <p:spPr>
          <a:xfrm>
            <a:off x="0" y="5755369"/>
            <a:ext cx="7559675" cy="461665"/>
          </a:xfrm>
          <a:prstGeom prst="rect">
            <a:avLst/>
          </a:prstGeom>
          <a:noFill/>
        </p:spPr>
        <p:txBody>
          <a:bodyPr wrap="square" rtlCol="0">
            <a:spAutoFit/>
          </a:bodyPr>
          <a:lstStyle/>
          <a:p>
            <a:pPr algn="ctr"/>
            <a:r>
              <a:rPr lang="es-ES" sz="2400" b="1" dirty="0">
                <a:solidFill>
                  <a:srgbClr val="006FC1"/>
                </a:solidFill>
              </a:rPr>
              <a:t>Estructura de la Jornada y Contenidos</a:t>
            </a:r>
          </a:p>
        </p:txBody>
      </p:sp>
      <p:sp>
        <p:nvSpPr>
          <p:cNvPr id="31" name="CuadroTexto 30">
            <a:extLst>
              <a:ext uri="{FF2B5EF4-FFF2-40B4-BE49-F238E27FC236}">
                <a16:creationId xmlns:a16="http://schemas.microsoft.com/office/drawing/2014/main" id="{92A41E6A-B91C-4B14-BED0-5D5603910E47}"/>
              </a:ext>
            </a:extLst>
          </p:cNvPr>
          <p:cNvSpPr txBox="1"/>
          <p:nvPr/>
        </p:nvSpPr>
        <p:spPr>
          <a:xfrm>
            <a:off x="2002585" y="7397369"/>
            <a:ext cx="5770095" cy="1754326"/>
          </a:xfrm>
          <a:prstGeom prst="rect">
            <a:avLst/>
          </a:prstGeom>
          <a:noFill/>
        </p:spPr>
        <p:txBody>
          <a:bodyPr wrap="square" rtlCol="0">
            <a:spAutoFit/>
          </a:bodyPr>
          <a:lstStyle/>
          <a:p>
            <a:r>
              <a:rPr lang="es-ES" dirty="0">
                <a:solidFill>
                  <a:srgbClr val="167AC2"/>
                </a:solidFill>
              </a:rPr>
              <a:t>Incendios en eolica offshore. </a:t>
            </a:r>
          </a:p>
          <a:p>
            <a:pPr marL="285750" indent="-285750">
              <a:buFont typeface="Wingdings" panose="05000000000000000000" pitchFamily="2" charset="2"/>
              <a:buChar char="§"/>
            </a:pPr>
            <a:r>
              <a:rPr lang="es-ES" i="1" dirty="0"/>
              <a:t>Don Juan Lopez. </a:t>
            </a:r>
          </a:p>
          <a:p>
            <a:endParaRPr lang="es-ES" dirty="0"/>
          </a:p>
          <a:p>
            <a:endParaRPr lang="es-ES" dirty="0"/>
          </a:p>
          <a:p>
            <a:r>
              <a:rPr lang="es-ES" dirty="0">
                <a:solidFill>
                  <a:srgbClr val="167AC2"/>
                </a:solidFill>
              </a:rPr>
              <a:t>Preguntas, resolución de dudas</a:t>
            </a:r>
          </a:p>
          <a:p>
            <a:pPr marL="285750" indent="-285750">
              <a:buFont typeface="Wingdings" panose="05000000000000000000" pitchFamily="2" charset="2"/>
              <a:buChar char="§"/>
            </a:pPr>
            <a:r>
              <a:rPr lang="es-ES" i="1" dirty="0"/>
              <a:t>Participantes</a:t>
            </a:r>
          </a:p>
        </p:txBody>
      </p:sp>
      <p:sp>
        <p:nvSpPr>
          <p:cNvPr id="2" name="CuadroTexto 1">
            <a:extLst>
              <a:ext uri="{FF2B5EF4-FFF2-40B4-BE49-F238E27FC236}">
                <a16:creationId xmlns:a16="http://schemas.microsoft.com/office/drawing/2014/main" id="{8CE00D6C-E5F3-4D70-B600-DDE28FF4D3BB}"/>
              </a:ext>
            </a:extLst>
          </p:cNvPr>
          <p:cNvSpPr txBox="1"/>
          <p:nvPr/>
        </p:nvSpPr>
        <p:spPr>
          <a:xfrm>
            <a:off x="566276" y="7436423"/>
            <a:ext cx="1721223" cy="369332"/>
          </a:xfrm>
          <a:prstGeom prst="rect">
            <a:avLst/>
          </a:prstGeom>
          <a:noFill/>
        </p:spPr>
        <p:txBody>
          <a:bodyPr wrap="square" rtlCol="0">
            <a:spAutoFit/>
          </a:bodyPr>
          <a:lstStyle/>
          <a:p>
            <a:r>
              <a:rPr lang="es-ES" dirty="0">
                <a:solidFill>
                  <a:srgbClr val="167AC2"/>
                </a:solidFill>
              </a:rPr>
              <a:t>11h00-11h30</a:t>
            </a:r>
          </a:p>
        </p:txBody>
      </p:sp>
      <p:sp>
        <p:nvSpPr>
          <p:cNvPr id="10" name="CuadroTexto 9">
            <a:extLst>
              <a:ext uri="{FF2B5EF4-FFF2-40B4-BE49-F238E27FC236}">
                <a16:creationId xmlns:a16="http://schemas.microsoft.com/office/drawing/2014/main" id="{D19031A4-78AB-4F70-84D5-DBD9708E235A}"/>
              </a:ext>
            </a:extLst>
          </p:cNvPr>
          <p:cNvSpPr txBox="1"/>
          <p:nvPr/>
        </p:nvSpPr>
        <p:spPr>
          <a:xfrm>
            <a:off x="611564" y="8515645"/>
            <a:ext cx="1721223" cy="369332"/>
          </a:xfrm>
          <a:prstGeom prst="rect">
            <a:avLst/>
          </a:prstGeom>
          <a:noFill/>
        </p:spPr>
        <p:txBody>
          <a:bodyPr wrap="square" rtlCol="0">
            <a:spAutoFit/>
          </a:bodyPr>
          <a:lstStyle/>
          <a:p>
            <a:r>
              <a:rPr lang="es-ES" dirty="0">
                <a:solidFill>
                  <a:srgbClr val="167AC2"/>
                </a:solidFill>
              </a:rPr>
              <a:t>11h30-11h45</a:t>
            </a:r>
          </a:p>
        </p:txBody>
      </p:sp>
      <p:cxnSp>
        <p:nvCxnSpPr>
          <p:cNvPr id="15" name="Conector recto 14">
            <a:extLst>
              <a:ext uri="{FF2B5EF4-FFF2-40B4-BE49-F238E27FC236}">
                <a16:creationId xmlns:a16="http://schemas.microsoft.com/office/drawing/2014/main" id="{F09D7E2B-EFA8-455F-9216-A1A5D21CDA3F}"/>
              </a:ext>
            </a:extLst>
          </p:cNvPr>
          <p:cNvCxnSpPr>
            <a:cxnSpLocks/>
          </p:cNvCxnSpPr>
          <p:nvPr/>
        </p:nvCxnSpPr>
        <p:spPr>
          <a:xfrm>
            <a:off x="1789580" y="9719929"/>
            <a:ext cx="3506320"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6" name="Imagen 15" descr="Logotipo&#10;&#10;Descripción generada automáticamente">
            <a:extLst>
              <a:ext uri="{FF2B5EF4-FFF2-40B4-BE49-F238E27FC236}">
                <a16:creationId xmlns:a16="http://schemas.microsoft.com/office/drawing/2014/main" id="{4880DE40-5197-449E-9822-F7829BC9ED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96390" y="126811"/>
            <a:ext cx="1195011" cy="291771"/>
          </a:xfrm>
          <a:prstGeom prst="rect">
            <a:avLst/>
          </a:prstGeom>
        </p:spPr>
      </p:pic>
      <p:sp>
        <p:nvSpPr>
          <p:cNvPr id="17" name="CuadroTexto 16">
            <a:extLst>
              <a:ext uri="{FF2B5EF4-FFF2-40B4-BE49-F238E27FC236}">
                <a16:creationId xmlns:a16="http://schemas.microsoft.com/office/drawing/2014/main" id="{FE99CE15-D4C4-4014-803D-20AF62358A81}"/>
              </a:ext>
            </a:extLst>
          </p:cNvPr>
          <p:cNvSpPr txBox="1"/>
          <p:nvPr/>
        </p:nvSpPr>
        <p:spPr>
          <a:xfrm>
            <a:off x="2002585" y="6529474"/>
            <a:ext cx="5770095" cy="646331"/>
          </a:xfrm>
          <a:prstGeom prst="rect">
            <a:avLst/>
          </a:prstGeom>
          <a:noFill/>
        </p:spPr>
        <p:txBody>
          <a:bodyPr wrap="square" rtlCol="0">
            <a:spAutoFit/>
          </a:bodyPr>
          <a:lstStyle/>
          <a:p>
            <a:r>
              <a:rPr lang="es-ES" dirty="0">
                <a:solidFill>
                  <a:srgbClr val="167AC2"/>
                </a:solidFill>
              </a:rPr>
              <a:t>Apertura Webinar</a:t>
            </a:r>
            <a:endParaRPr lang="es-ES" dirty="0"/>
          </a:p>
          <a:p>
            <a:pPr marL="285750" indent="-285750">
              <a:buFont typeface="Wingdings" panose="05000000000000000000" pitchFamily="2" charset="2"/>
              <a:buChar char="§"/>
            </a:pPr>
            <a:r>
              <a:rPr lang="es-ES" i="1" dirty="0"/>
              <a:t>Don Rubén Guerrero. Tesicnor </a:t>
            </a:r>
          </a:p>
        </p:txBody>
      </p:sp>
    </p:spTree>
    <p:extLst>
      <p:ext uri="{BB962C8B-B14F-4D97-AF65-F5344CB8AC3E}">
        <p14:creationId xmlns:p14="http://schemas.microsoft.com/office/powerpoint/2010/main" val="320832301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BD68B942DAB2D64E8CC86AC5AAE73BFE" ma:contentTypeVersion="10" ma:contentTypeDescription="Crear nuevo documento." ma:contentTypeScope="" ma:versionID="b37bbfc5e06861a2dd24d8962aff884d">
  <xsd:schema xmlns:xsd="http://www.w3.org/2001/XMLSchema" xmlns:xs="http://www.w3.org/2001/XMLSchema" xmlns:p="http://schemas.microsoft.com/office/2006/metadata/properties" xmlns:ns3="b617725c-cb2c-4d33-af71-7e846cdf82c2" xmlns:ns4="f736c2a8-9142-420d-9773-a3fa2eb23754" targetNamespace="http://schemas.microsoft.com/office/2006/metadata/properties" ma:root="true" ma:fieldsID="56741f7148488df15231ca9d2695a83f" ns3:_="" ns4:_="">
    <xsd:import namespace="b617725c-cb2c-4d33-af71-7e846cdf82c2"/>
    <xsd:import namespace="f736c2a8-9142-420d-9773-a3fa2eb23754"/>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17725c-cb2c-4d33-af71-7e846cdf82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36c2a8-9142-420d-9773-a3fa2eb23754" elementFormDefault="qualified">
    <xsd:import namespace="http://schemas.microsoft.com/office/2006/documentManagement/types"/>
    <xsd:import namespace="http://schemas.microsoft.com/office/infopath/2007/PartnerControls"/>
    <xsd:element name="SharedWithUsers" ma:index="1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talles de uso compartido" ma:internalName="SharedWithDetails" ma:readOnly="true">
      <xsd:simpleType>
        <xsd:restriction base="dms:Note">
          <xsd:maxLength value="255"/>
        </xsd:restriction>
      </xsd:simpleType>
    </xsd:element>
    <xsd:element name="SharingHintHash" ma:index="13"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F0F5F2-A5F2-4939-B123-F8CD144795AC}">
  <ds:schemaRefs>
    <ds:schemaRef ds:uri="http://schemas.microsoft.com/sharepoint/v3/contenttype/forms"/>
  </ds:schemaRefs>
</ds:datastoreItem>
</file>

<file path=customXml/itemProps2.xml><?xml version="1.0" encoding="utf-8"?>
<ds:datastoreItem xmlns:ds="http://schemas.openxmlformats.org/officeDocument/2006/customXml" ds:itemID="{7331FCDD-F8B5-42C2-8581-DB8549B417B4}">
  <ds:schemaRefs>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f736c2a8-9142-420d-9773-a3fa2eb23754"/>
    <ds:schemaRef ds:uri="http://purl.org/dc/dcmitype/"/>
    <ds:schemaRef ds:uri="http://www.w3.org/XML/1998/namespace"/>
    <ds:schemaRef ds:uri="b617725c-cb2c-4d33-af71-7e846cdf82c2"/>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61B48904-A600-4617-A705-ABFB1CBBC3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17725c-cb2c-4d33-af71-7e846cdf82c2"/>
    <ds:schemaRef ds:uri="f736c2a8-9142-420d-9773-a3fa2eb237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347</TotalTime>
  <Words>235</Words>
  <Application>Microsoft Office PowerPoint</Application>
  <PresentationFormat>Personalizado</PresentationFormat>
  <Paragraphs>24</Paragraphs>
  <Slides>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vt:i4>
      </vt:variant>
    </vt:vector>
  </HeadingPairs>
  <TitlesOfParts>
    <vt:vector size="8" baseType="lpstr">
      <vt:lpstr>Arial</vt:lpstr>
      <vt:lpstr>Calibri</vt:lpstr>
      <vt:lpstr>Calibri Light</vt:lpstr>
      <vt:lpstr>Verdana</vt:lpstr>
      <vt:lpstr>Wingdings</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Anaïs Brocheriou - Tesicnor</dc:creator>
  <cp:lastModifiedBy>Anaïs Brocheriou - Tesicnor</cp:lastModifiedBy>
  <cp:revision>32</cp:revision>
  <cp:lastPrinted>2021-02-09T09:43:50Z</cp:lastPrinted>
  <dcterms:created xsi:type="dcterms:W3CDTF">2021-02-04T14:16:13Z</dcterms:created>
  <dcterms:modified xsi:type="dcterms:W3CDTF">2023-04-11T06:02:45Z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0x010100BD68B942DAB2D64E8CC86AC5AAE73BFE</vt:lpwstr>
  </property>
</Properties>
</file>